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67" r:id="rId2"/>
    <p:sldId id="282" r:id="rId3"/>
    <p:sldId id="268" r:id="rId4"/>
    <p:sldId id="277" r:id="rId5"/>
    <p:sldId id="284" r:id="rId6"/>
    <p:sldId id="286" r:id="rId7"/>
    <p:sldId id="288" r:id="rId8"/>
    <p:sldId id="287" r:id="rId9"/>
    <p:sldId id="289" r:id="rId10"/>
    <p:sldId id="278" r:id="rId11"/>
    <p:sldId id="269" r:id="rId12"/>
    <p:sldId id="270" r:id="rId13"/>
    <p:sldId id="271" r:id="rId14"/>
    <p:sldId id="272" r:id="rId15"/>
    <p:sldId id="279" r:id="rId16"/>
    <p:sldId id="276" r:id="rId17"/>
    <p:sldId id="273" r:id="rId18"/>
    <p:sldId id="274" r:id="rId19"/>
    <p:sldId id="275" r:id="rId20"/>
    <p:sldId id="280" r:id="rId21"/>
    <p:sldId id="285" r:id="rId22"/>
    <p:sldId id="281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047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9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47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228726" y="6538915"/>
            <a:ext cx="35718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Calibri" panose="020F0502020204030204" pitchFamily="34" charset="0"/>
              <a:buChar char="‒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gistutorials.com/en/" TargetMode="External"/><Relationship Id="rId5" Type="http://schemas.openxmlformats.org/officeDocument/2006/relationships/hyperlink" Target="https://qgis.org/en/site/forusers/download.html" TargetMode="External"/><Relationship Id="rId4" Type="http://schemas.openxmlformats.org/officeDocument/2006/relationships/hyperlink" Target="https://github.com/rosskush/qgis_present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0" y="320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364977" y="947869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5709621" y="492363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May 21-22, 2018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5240361"/>
            <a:ext cx="3400050" cy="6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158234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perform some simple routines a GIS analyst would often perform.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TX)</a:t>
            </a:r>
          </a:p>
          <a:p>
            <a:endParaRPr lang="en-US" dirty="0"/>
          </a:p>
          <a:p>
            <a:r>
              <a:rPr lang="en-US" dirty="0"/>
              <a:t>We will: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Data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269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Delimited (csv) file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6" y="1904714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36113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delimited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5" y="1979909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6" y="1979909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6" y="1979909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map layout tool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6" y="1979909"/>
            <a:ext cx="7842643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Background,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5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5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5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2677687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3010872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2009, QGIS is still a relativity new software with a promising longevity. Users from all over the world are attracted to the clean interface and fast processing speeds.</a:t>
            </a:r>
          </a:p>
          <a:p>
            <a:endParaRPr lang="en-US" dirty="0"/>
          </a:p>
          <a:p>
            <a:r>
              <a:rPr lang="en-US" dirty="0"/>
              <a:t>The most appetizing feature about QGIS is the that this software is open source, which makes it </a:t>
            </a:r>
            <a:r>
              <a:rPr lang="en-US" b="1" dirty="0"/>
              <a:t>free</a:t>
            </a:r>
            <a:r>
              <a:rPr lang="en-US" dirty="0"/>
              <a:t> for anyone to download.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3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My History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405" y="1536174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 has been using QGIS lightly for several years, but has been moving towards increased use to reduce licensing burden while maintaining productivity.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scientists/engineers do not use Windows computers and QGIS has provided the way to continue the development of GIS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personally started using QGIS because it would be hard to obtain a license while my coworkers were using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7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In Closing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663" y="1787641"/>
            <a:ext cx="708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QGIS provides a free alternative to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QGIS is capable of performing many GIS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interface is easily learnable by those familiar with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Potential tradeoff: there is nobody from whom you can purchase support; however, there are many online resources.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43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Resources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041DD80-A29A-4594-A509-298F08E3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40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INTERA</a:t>
            </a:r>
          </a:p>
          <a:p>
            <a:pPr lvl="1"/>
            <a:r>
              <a:rPr lang="en-US" sz="2000" dirty="0"/>
              <a:t>Ross </a:t>
            </a:r>
            <a:r>
              <a:rPr lang="en-US" sz="2000" dirty="0" err="1"/>
              <a:t>Kushnereit</a:t>
            </a:r>
            <a:endParaRPr lang="en-US" sz="2000" dirty="0"/>
          </a:p>
          <a:p>
            <a:pPr lvl="2"/>
            <a:r>
              <a:rPr lang="en-US" sz="1800" dirty="0"/>
              <a:t>rkushnereit@intera.com</a:t>
            </a:r>
          </a:p>
          <a:p>
            <a:pPr lvl="2"/>
            <a:r>
              <a:rPr lang="en-US" sz="1800" dirty="0"/>
              <a:t>512-425-2012</a:t>
            </a:r>
          </a:p>
          <a:p>
            <a:pPr lvl="1"/>
            <a:r>
              <a:rPr lang="en-US" sz="2000" dirty="0"/>
              <a:t>Link to this presentation</a:t>
            </a:r>
          </a:p>
          <a:p>
            <a:pPr lvl="2"/>
            <a:r>
              <a:rPr lang="en-US" sz="1800" dirty="0">
                <a:hlinkClick r:id="rId4"/>
              </a:rPr>
              <a:t>https://github.com/rosskush/qgis_presentation</a:t>
            </a:r>
            <a:endParaRPr lang="en-US" sz="1800" dirty="0"/>
          </a:p>
          <a:p>
            <a:r>
              <a:rPr lang="en-US" sz="2400" dirty="0"/>
              <a:t>QGIS</a:t>
            </a:r>
          </a:p>
          <a:p>
            <a:pPr lvl="1"/>
            <a:r>
              <a:rPr lang="en-US" sz="2000" dirty="0"/>
              <a:t>Link to download: </a:t>
            </a:r>
            <a:r>
              <a:rPr lang="en-US" sz="2000" dirty="0">
                <a:hlinkClick r:id="rId5"/>
              </a:rPr>
              <a:t>https://qgis.org/en/site/forusers/download.html</a:t>
            </a:r>
            <a:endParaRPr lang="en-US" sz="2000" dirty="0"/>
          </a:p>
          <a:p>
            <a:pPr lvl="1"/>
            <a:r>
              <a:rPr lang="en-US" sz="2000" dirty="0"/>
              <a:t>Tutorials: </a:t>
            </a:r>
            <a:r>
              <a:rPr lang="en-US" sz="2000" dirty="0">
                <a:hlinkClick r:id="rId6"/>
              </a:rPr>
              <a:t>https://www.qgistutorials.com/en/</a:t>
            </a:r>
            <a:endParaRPr lang="en-US" sz="2000" dirty="0"/>
          </a:p>
          <a:p>
            <a:pPr lvl="1"/>
            <a:r>
              <a:rPr lang="en-US" sz="2000" dirty="0"/>
              <a:t>Also lots of good tutorials on </a:t>
            </a:r>
            <a:r>
              <a:rPr lang="en-US" sz="2000" b="1" dirty="0" err="1"/>
              <a:t>youtube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33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Download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BFE16-AC9A-45E7-8125-929ACEBE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79" y="1317419"/>
            <a:ext cx="7396599" cy="4223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61B48F-5009-422B-8C66-22CBBCAEE023}"/>
              </a:ext>
            </a:extLst>
          </p:cNvPr>
          <p:cNvSpPr/>
          <p:nvPr/>
        </p:nvSpPr>
        <p:spPr>
          <a:xfrm>
            <a:off x="4633519" y="5134062"/>
            <a:ext cx="2676089" cy="63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1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 that can be done in ArcMap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tabular data, such as wells locations based on </a:t>
            </a:r>
            <a:r>
              <a:rPr lang="en-US" dirty="0" err="1"/>
              <a:t>lat</a:t>
            </a:r>
            <a:r>
              <a:rPr lang="en-US" dirty="0"/>
              <a:t>/long.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Georeferencing images.</a:t>
            </a:r>
          </a:p>
          <a:p>
            <a:endParaRPr lang="en-US" dirty="0"/>
          </a:p>
          <a:p>
            <a:r>
              <a:rPr lang="en-US" dirty="0"/>
              <a:t>More complex GIS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Interpolation.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Geoprocessing, e.g. calculating the area of a shapefile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7592" y="2189149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proprietary, is free and anybody can use the software and modify if desired.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Google assistant (Google home)</a:t>
            </a:r>
          </a:p>
          <a:p>
            <a:pPr lvl="1"/>
            <a:endParaRPr lang="en-US" dirty="0"/>
          </a:p>
          <a:p>
            <a:r>
              <a:rPr lang="en-US" dirty="0"/>
              <a:t>Examples of closed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Anything developed by Microsoft (such as MS office)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ESRI products like ArcMap and </a:t>
            </a:r>
            <a:r>
              <a:rPr lang="en-US" dirty="0" err="1"/>
              <a:t>Arcpy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Pretty much any software you would have to pay for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159541"/>
            <a:ext cx="7086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Supports more file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Cross platform (Windows, Apple, Linux)</a:t>
            </a:r>
          </a:p>
          <a:p>
            <a:endParaRPr lang="en-US" sz="2000" dirty="0"/>
          </a:p>
          <a:p>
            <a:r>
              <a:rPr lang="en-US" sz="2000" dirty="0"/>
              <a:t>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supports a few files like shapefiles and geodatabases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Pay to use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on older versions so processing is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available on Windows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90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(Data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4B01B-C5E5-482B-B704-E60D3594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5356"/>
            <a:ext cx="9144000" cy="496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E52EB-EC80-4CA8-BBCD-A222B7CB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881"/>
            <a:ext cx="9144000" cy="49482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</p:spTree>
    <p:extLst>
      <p:ext uri="{BB962C8B-B14F-4D97-AF65-F5344CB8AC3E}">
        <p14:creationId xmlns:p14="http://schemas.microsoft.com/office/powerpoint/2010/main" val="386479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(Data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EDAF-74C5-4E58-B452-E7342BA8CA58}"/>
              </a:ext>
            </a:extLst>
          </p:cNvPr>
          <p:cNvSpPr txBox="1"/>
          <p:nvPr/>
        </p:nvSpPr>
        <p:spPr>
          <a:xfrm>
            <a:off x="1219200" y="2159541"/>
            <a:ext cx="708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QGIS and ArcMap’s data view windows allow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</a:t>
            </a:r>
            <a:r>
              <a:rPr lang="en-US" sz="2000" dirty="0" err="1"/>
              <a:t>basemaps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layers (turn on/off)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 area</a:t>
            </a:r>
          </a:p>
        </p:txBody>
      </p:sp>
    </p:spTree>
    <p:extLst>
      <p:ext uri="{BB962C8B-B14F-4D97-AF65-F5344CB8AC3E}">
        <p14:creationId xmlns:p14="http://schemas.microsoft.com/office/powerpoint/2010/main" val="28227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(Layout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E52EB-EC80-4CA8-BBCD-A222B7CB5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1203100"/>
            <a:ext cx="3499181" cy="49482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E2F3A9-D7B9-481E-B1D4-023181EC8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48" y="1038024"/>
            <a:ext cx="3499181" cy="45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3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(Layout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EDAF-74C5-4E58-B452-E7342BA8CA58}"/>
              </a:ext>
            </a:extLst>
          </p:cNvPr>
          <p:cNvSpPr txBox="1"/>
          <p:nvPr/>
        </p:nvSpPr>
        <p:spPr>
          <a:xfrm>
            <a:off x="1219200" y="2159541"/>
            <a:ext cx="708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QGIS and ArcMap’s layout view windows allow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titles and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Scalebars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Importing images such as North Arrows</a:t>
            </a:r>
          </a:p>
        </p:txBody>
      </p:sp>
    </p:spTree>
    <p:extLst>
      <p:ext uri="{BB962C8B-B14F-4D97-AF65-F5344CB8AC3E}">
        <p14:creationId xmlns:p14="http://schemas.microsoft.com/office/powerpoint/2010/main" val="19549265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1154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Arial Narrow</vt:lpstr>
      <vt:lpstr>Calibri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36</cp:revision>
  <dcterms:created xsi:type="dcterms:W3CDTF">2018-05-11T13:26:19Z</dcterms:created>
  <dcterms:modified xsi:type="dcterms:W3CDTF">2018-05-20T17:56:53Z</dcterms:modified>
</cp:coreProperties>
</file>